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5" autoAdjust="0"/>
    <p:restoredTop sz="94671" autoAdjust="0"/>
  </p:normalViewPr>
  <p:slideViewPr>
    <p:cSldViewPr>
      <p:cViewPr varScale="1">
        <p:scale>
          <a:sx n="110" d="100"/>
          <a:sy n="110" d="100"/>
        </p:scale>
        <p:origin x="165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5138" y="332656"/>
            <a:ext cx="7704856" cy="61926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dirty="0" smtClean="0">
                <a:solidFill>
                  <a:srgbClr val="FF0000"/>
                </a:solidFill>
              </a:rPr>
              <a:t>Современный детский труд в мире </a:t>
            </a:r>
            <a:br>
              <a:rPr lang="ru-RU" sz="4900" dirty="0" smtClean="0">
                <a:solidFill>
                  <a:srgbClr val="FF0000"/>
                </a:solidFill>
              </a:rPr>
            </a:br>
            <a:r>
              <a:rPr lang="ru-RU" sz="4900" dirty="0" smtClean="0">
                <a:solidFill>
                  <a:srgbClr val="FF0000"/>
                </a:solidFill>
              </a:rPr>
              <a:t/>
            </a:r>
            <a:br>
              <a:rPr lang="ru-RU" sz="4900" dirty="0" smtClean="0">
                <a:solidFill>
                  <a:srgbClr val="FF0000"/>
                </a:solidFill>
              </a:rPr>
            </a:br>
            <a:r>
              <a:rPr lang="ru-RU" sz="4900" dirty="0">
                <a:solidFill>
                  <a:srgbClr val="FF0000"/>
                </a:solidFill>
              </a:rPr>
              <a:t/>
            </a:r>
            <a:br>
              <a:rPr lang="ru-RU" sz="4900" dirty="0">
                <a:solidFill>
                  <a:srgbClr val="FF0000"/>
                </a:solidFill>
              </a:rPr>
            </a:br>
            <a:r>
              <a:rPr lang="ru-RU" sz="5400" dirty="0">
                <a:solidFill>
                  <a:schemeClr val="accent1">
                    <a:lumMod val="75000"/>
                  </a:schemeClr>
                </a:solidFill>
              </a:rPr>
              <a:t>Особенности регулирования труда </a:t>
            </a:r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</a:rPr>
              <a:t>несовершеннолетних работников </a:t>
            </a:r>
            <a:endParaRPr lang="ru-RU" sz="49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4797152"/>
            <a:ext cx="6246440" cy="157777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4338" name="Picture 2" descr="C:\Users\DNS-plus\Desktop\труд. фото\iCAMEQZ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7" y="2132856"/>
            <a:ext cx="22193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99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Детский труд: военные годы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 descr="C:\Users\DNS-plus\Desktop\труд. фото\iCAKUWBQ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80727"/>
            <a:ext cx="3744416" cy="254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NS-plus\Desktop\труд. фото\iCAYUC3C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89040"/>
            <a:ext cx="3744416" cy="247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NS-plus\Desktop\труд. фото\134349-deti-vojny-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7"/>
            <a:ext cx="3600400" cy="254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DNS-plus\Desktop\труд. фото\iCA4LW86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32" y="3789040"/>
            <a:ext cx="3605520" cy="247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56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Бангладеш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DNS-plus\Desktop\труд. фото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139" y="980726"/>
            <a:ext cx="3789443" cy="253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NS-plus\Desktop\труд. фото\5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6"/>
            <a:ext cx="3744416" cy="253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NS-plus\Desktop\труд. фото\untitled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140" y="3659294"/>
            <a:ext cx="3933456" cy="267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NS-plus\Desktop\труд. фото\untitle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16" y="3637756"/>
            <a:ext cx="3739076" cy="269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5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Китай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DNS-plus\Desktop\труд. фото\китай\iCAA2K6Q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052736"/>
            <a:ext cx="3696411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NS-plus\Desktop\труд. фото\китай\iCA2ENSP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2736"/>
            <a:ext cx="393022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NS-plus\Desktop\труд. фото\китай\iCAG3OVZ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61047"/>
            <a:ext cx="3840425" cy="261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NS-plus\Desktop\труд. фото\iCAWRUTJ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162" y="3843020"/>
            <a:ext cx="3901063" cy="2636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10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Афганистан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DNS-plus\Desktop\труд. фото\афганистан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20" y="980728"/>
            <a:ext cx="3908941" cy="260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NS-plus\Desktop\труд. фото\афганистан\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80728"/>
            <a:ext cx="3908941" cy="260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NS-plus\Desktop\труд. фото\афганистан\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20" y="3789040"/>
            <a:ext cx="399644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NS-plus\Desktop\труд. фото\афганистан\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3789040"/>
            <a:ext cx="399644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26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Пакистан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5" name="Picture 3" descr="C:\Users\DNS-plus\Desktop\труд. фото\пакестан\iCAPNPE0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77072"/>
            <a:ext cx="1908211" cy="232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NS-plus\Desktop\труд. фото\пакестан\iCA1CP7T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77072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DNS-plus\Desktop\труд. фото\пакестан\iCAFFTLA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908720"/>
            <a:ext cx="3816423" cy="277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DNS-plus\Desktop\труд. фото\пакестан\iCAIND97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899892"/>
            <a:ext cx="4058370" cy="301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DNS-plus\Desktop\труд. фото\пакестан\iCAG8FKV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18876"/>
            <a:ext cx="3606675" cy="236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04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Иран, Ирак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 descr="C:\Users\DNS-plus\Desktop\труд. фото\иран\iCAQAQZ8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3770339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NS-plus\Desktop\труд. фото\иран\iCAG19A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876902"/>
            <a:ext cx="3814024" cy="251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NS-plus\Desktop\труд. фото\иран\iCAN2B7Z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73016"/>
            <a:ext cx="381402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DNS-plus\Desktop\труд. фото\иран\iCAL4GLG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73016"/>
            <a:ext cx="381402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07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Мексика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 descr="C:\Users\DNS-plus\Desktop\труд. фото\мексика\iCA9NY5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243" y="3584732"/>
            <a:ext cx="3840824" cy="276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NS-plus\Desktop\труд. фото\мексика\iCAPK8BB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243" y="846284"/>
            <a:ext cx="3774695" cy="249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DNS-plus\Desktop\труд. фото\мексика\iCAUK7EX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46284"/>
            <a:ext cx="3600400" cy="247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DNS-plus\Desktop\труд. фото\iCAPUH6T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3584732"/>
            <a:ext cx="3536773" cy="265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98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Египет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146" name="Picture 2" descr="C:\Users\DNS-plus\Desktop\труд. фото\египет\iCAIKYYL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42" y="814386"/>
            <a:ext cx="3799509" cy="2544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DNS-plus\Desktop\труд. фото\египет\iCAULCHD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814386"/>
            <a:ext cx="3908727" cy="256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DNS-plus\Desktop\труд. фото\египет\iCA99S0W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163" y="3573016"/>
            <a:ext cx="393955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DNS-plus\Desktop\труд. фото\египет\iCAH1IVU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00" y="3573016"/>
            <a:ext cx="3859051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44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Индия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170" name="Picture 2" descr="C:\Users\DNS-plus\Desktop\труд. фото\индия\iCABZ12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81449"/>
            <a:ext cx="3600400" cy="255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DNS-plus\Desktop\труд. фото\индия\iCA1DA6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861640"/>
            <a:ext cx="3600400" cy="256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DNS-plus\Desktop\труд. фото\индия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78" y="3584426"/>
            <a:ext cx="3621882" cy="265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DNS-plus\Desktop\труд. фото\7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84426"/>
            <a:ext cx="3763305" cy="265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18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страны Африки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194" name="Picture 2" descr="C:\Users\DNS-plus\Desktop\труд. фото\африка\iCA8U7H4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3816424" cy="231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DNS-plus\Desktop\труд. фото\африка\iCACPZX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19514"/>
            <a:ext cx="3672408" cy="231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DNS-plus\Desktop\труд. фото\африка\iCADTPMR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73" y="3573016"/>
            <a:ext cx="374441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DNS-plus\Desktop\труд. фото\африка\iCA6M1Q9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985" y="3496988"/>
            <a:ext cx="3754431" cy="274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87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Россия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218" name="Picture 2" descr="C:\Users\DNS-plus\Desktop\труд. фото\россия\iCATT1N1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02" y="835930"/>
            <a:ext cx="3322687" cy="249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DNS-plus\Desktop\труд. фото\россия\iCAHGENS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01" y="3740294"/>
            <a:ext cx="3453488" cy="249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DNS-plus\Desktop\труд. фото\россия\iCAJK0L4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72462"/>
            <a:ext cx="3428782" cy="24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DNS-plus\Desktop\труд. фото\iCANB64T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35929"/>
            <a:ext cx="3600400" cy="249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32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промоутеры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43" name="Picture 3" descr="C:\Users\DNS-plus\Desktop\труд. фото\промоуторы\iCA6J90A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6752"/>
            <a:ext cx="3512624" cy="263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DNS-plus\Desktop\труд. фото\промоуторы\iCA6ZMG9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83060"/>
            <a:ext cx="3594466" cy="264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DNS-plus\Desktop\труд. фото\промоуторы\iCAE5Y5J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30" y="4114104"/>
            <a:ext cx="3616859" cy="241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C:\Users\DNS-plus\Desktop\труд. фото\iCATXDVQ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67595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9" name="Picture 9" descr="C:\Users\DNS-plus\Desktop\труд. фото\промоуторы\iCA3PRBH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658" y="4167595"/>
            <a:ext cx="1641329" cy="230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64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промоутеры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266" name="Picture 2" descr="C:\Users\DNS-plus\Desktop\труд. фото\промоуторы\iCA1425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356439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DNS-plus\Desktop\труд. фото\iCAX8RS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980727"/>
            <a:ext cx="3672408" cy="263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DNS-plus\Desktop\труд. фото\iCAWPXT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3737844"/>
            <a:ext cx="3795018" cy="278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DNS-plus\Desktop\труд. фото\биржа труда\iCA8Q8EH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37844"/>
            <a:ext cx="3708412" cy="278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87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няньки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290" name="Picture 2" descr="C:\Users\DNS-plus\Desktop\труд. фото\бейбиситеры\iCAY9CTI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33" y="980727"/>
            <a:ext cx="3826597" cy="278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DNS-plus\Desktop\труд. фото\бейбиситеры\iCAWYPIG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264" y="980726"/>
            <a:ext cx="3715143" cy="278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DNS-plus\Desktop\труд. фото\бейбиситеры\iCAGICJ0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31" y="3933056"/>
            <a:ext cx="3138541" cy="278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DNS-plus\Desktop\труд. фото\бейбиситеры\iCAB1SFL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933056"/>
            <a:ext cx="2173044" cy="278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C:\Users\DNS-plus\Desktop\труд. фото\бейбиситеры\iCAGBQ4X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86" y="3933056"/>
            <a:ext cx="2508362" cy="278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60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попрошайки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314" name="Picture 2" descr="C:\Users\DNS-plus\Desktop\труд. фото\попрошайки\4rj356haz7w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50" y="980727"/>
            <a:ext cx="3571910" cy="271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DNS-plus\Desktop\труд. фото\попрошайки\iCADGLQ9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13335"/>
            <a:ext cx="3672408" cy="271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DNS-plus\Desktop\труд. фото\попрошайки\iCA7M6VQ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50" y="3933055"/>
            <a:ext cx="3580238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DNS-plus\Desktop\труд. фото\попрошайки\iCA7VCCW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66779"/>
            <a:ext cx="3672408" cy="255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08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спорт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362" name="Picture 2" descr="C:\Users\DNS-plus\Desktop\труд. фото\спорт\iCAE6C30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7"/>
            <a:ext cx="3528392" cy="230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DNS-plus\Desktop\труд. фото\спорт\iCAIEMAI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80727"/>
            <a:ext cx="3744416" cy="230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DNS-plus\Desktop\труд. фото\спорт\iCAYV18T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73016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DNS-plus\Desktop\труд. фото\спорт\iCA1UMFF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92007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61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Современный детский труд: киноиндустрия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6386" name="Picture 2" descr="C:\Users\DNS-plus\Desktop\труд. фото\кино\iCA6Y98W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86125"/>
            <a:ext cx="2664296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DNS-plus\Desktop\труд. фото\кино\iCA4N2KM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905934"/>
            <a:ext cx="244827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DNS-plus\Desktop\труд. фото\кино\i3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172" y="872213"/>
            <a:ext cx="2844900" cy="210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DNS-plus\Desktop\труд. фото\кино\iCA63W0G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99284"/>
            <a:ext cx="374635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C:\Users\DNS-plus\Desktop\труд. фото\iCAKLBVH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36" y="3399284"/>
            <a:ext cx="403148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66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99412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Особенности регулирования труда несовершеннолетних работников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27278" y="1340768"/>
            <a:ext cx="8393194" cy="5256584"/>
          </a:xfrm>
          <a:prstGeom prst="rect">
            <a:avLst/>
          </a:prstGeom>
        </p:spPr>
        <p:txBody>
          <a:bodyPr vert="horz" anchor="b">
            <a:normAutofit fontScale="5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7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Работа только по разрешённому перечню профессий со строгим учетом нормативов труда</a:t>
            </a:r>
          </a:p>
          <a:p>
            <a:pPr marL="457200" indent="-457200">
              <a:lnSpc>
                <a:spcPct val="17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Обязательный медицинский осмотр перед приемом на работу</a:t>
            </a:r>
          </a:p>
          <a:p>
            <a:pPr marL="457200" indent="-457200">
              <a:lnSpc>
                <a:spcPct val="17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Ежегодный оплачиваемый отпуск (31 календарный день в удобное время)</a:t>
            </a:r>
          </a:p>
          <a:p>
            <a:pPr marL="457200" indent="-457200">
              <a:lnSpc>
                <a:spcPct val="17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Запрет командировок, сверхурочной работы, работы в ночное время, в выходные и праздничные дни</a:t>
            </a:r>
          </a:p>
          <a:p>
            <a:pPr marL="457200" indent="-457200">
              <a:lnSpc>
                <a:spcPct val="17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Сокращенная рабочая неделя, сокращенное рабочее время</a:t>
            </a:r>
          </a:p>
          <a:p>
            <a:pPr marL="457200" indent="-457200">
              <a:lnSpc>
                <a:spcPct val="17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Заключение трудового договора с согласия родителей (14-16 лет)</a:t>
            </a:r>
          </a:p>
          <a:p>
            <a:pPr marL="457200" indent="-457200">
              <a:lnSpc>
                <a:spcPct val="17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Расторжение трудового договора с согласия государственной инспекции труда и комиссии по делам несовершеннолетних и защите их прав</a:t>
            </a:r>
          </a:p>
          <a:p>
            <a:pPr marL="457200" indent="-457200">
              <a:lnSpc>
                <a:spcPct val="17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Полноценная оплата труда  пропорционально отработанному времени</a:t>
            </a:r>
          </a:p>
          <a:p>
            <a:pPr marL="457200" indent="-457200">
              <a:buFont typeface="Wingdings" pitchFamily="2" charset="2"/>
              <a:buChar char="Ø"/>
            </a:pP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8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570b2a7491f6a6d9192c0f510bf33705682d1"/>
  <p:tag name="ISPRING_RESOURCE_PATHS_HASH_PRESENTER" val="dbd5001e6a5f25a7142392e94434dc825ce6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1920</TotalTime>
  <Words>184</Words>
  <Application>Microsoft Office PowerPoint</Application>
  <PresentationFormat>Экран (4:3)</PresentationFormat>
  <Paragraphs>28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Century Schoolbook</vt:lpstr>
      <vt:lpstr>Wingdings</vt:lpstr>
      <vt:lpstr>Wingdings 2</vt:lpstr>
      <vt:lpstr>Эркер</vt:lpstr>
      <vt:lpstr>Современный детский труд в мире    Особенности регулирования труда несовершеннолетних работников </vt:lpstr>
      <vt:lpstr>Детский труд: военные годы</vt:lpstr>
      <vt:lpstr>Современный детский труд: Бангладеш</vt:lpstr>
      <vt:lpstr>Современный детский труд: Китай</vt:lpstr>
      <vt:lpstr>Современный детский труд: Афганистан</vt:lpstr>
      <vt:lpstr>Современный детский труд: Пакистан</vt:lpstr>
      <vt:lpstr>Современный детский труд: Иран, Ирак</vt:lpstr>
      <vt:lpstr>Современный детский труд: Мексика</vt:lpstr>
      <vt:lpstr>Современный детский труд: Египет</vt:lpstr>
      <vt:lpstr>Современный детский труд: Индия</vt:lpstr>
      <vt:lpstr>Современный детский труд: страны Африки</vt:lpstr>
      <vt:lpstr>Современный детский труд: Россия</vt:lpstr>
      <vt:lpstr>Современный детский труд: промоутеры</vt:lpstr>
      <vt:lpstr>Современный детский труд: промоутеры</vt:lpstr>
      <vt:lpstr>Современный детский труд: няньки</vt:lpstr>
      <vt:lpstr>Современный детский труд: попрошайки</vt:lpstr>
      <vt:lpstr>Современный детский труд: спорт</vt:lpstr>
      <vt:lpstr>Современный детский труд: киноиндустрия</vt:lpstr>
      <vt:lpstr>Особенности регулирования труда несовершеннолетних работников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Надежда</dc:creator>
  <cp:lastModifiedBy>Николаева Виктория</cp:lastModifiedBy>
  <cp:revision>56</cp:revision>
  <dcterms:created xsi:type="dcterms:W3CDTF">2015-04-21T06:12:34Z</dcterms:created>
  <dcterms:modified xsi:type="dcterms:W3CDTF">2015-04-28T01:34:18Z</dcterms:modified>
</cp:coreProperties>
</file>